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9830F-7B5F-7689-B09A-BD5243CAFFEA}" v="79" dt="2021-08-23T00:37:33.828"/>
    <p1510:client id="{4ECC2A12-8177-402F-86CA-89DD18C43500}" v="347" dt="2021-06-18T16:51:16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radford_William_Coastal_Scene_186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the-1787-constitutional-convention-conflicts-and-ratification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humanist.ca/repeal_canada_s_blasphemy_laws_justice_committee_brie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imoth_Plantat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accessdl.state.al.us/AventaCourses/access_courses/english_10_ua_v15/Readings/Unit_1/01-02_From_Of_Plymouth_Plantation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uckdbpostcards.org/items/5312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oesretirementblog.blogspot.com/2015/02/pure-as-driven-snow-old-sandwich-road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bby-blue.com/my_weblog/2012/11/thanksgiving-post-history-of-the-pilgrim-cub-fans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Squanto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neswede/617843542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d/3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stic.com/teachers/article/bradford-willia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illiam_Bradford,_AG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mpchomp.com/structure01/structure01.htm" TargetMode="External"/><Relationship Id="rId2" Type="http://schemas.openxmlformats.org/officeDocument/2006/relationships/hyperlink" Target="https://accessdl.state.al.us/AventaCourses/access_courses/english_10_ua_v17/01_unit/01-02/01-02_practice/story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ccessdl.state.al.us/AventaCourses/access_courses/english_10_ua_v17/01_unit/01-02/01-02_learn3/story.html" TargetMode="External"/><Relationship Id="rId4" Type="http://schemas.openxmlformats.org/officeDocument/2006/relationships/hyperlink" Target="https://accessdl.state.al.us/AventaCourses/access_courses/english_10_ua_v17/01_unit/01-02/01-02_learn2/story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pyrighted_and_Published_by_A_S_Burbank,_Signing_of_the_Compact_in_the_Mayflower,_Percy_Moran_(NBY_22135)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plimoth.org/sites/default/files/wysiwyg-images/Mayflower%20Compact%20in%20Bradford%27s%20Hand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imhancock.blogspot.com/2010/11/martin-marty-celebrating-400-years-of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e_Mayflower_at_sea_(90230)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accessdl.state.al.us/AventaCourses/access_courses/english_10_ua_v15/Readings/Unit_1/01-02_The_Mayflower_Compac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704217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ftcoastcowboys.com/2010/11/25/and-squanto-hangs-his-head-and-cri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nnecticut_as_a_colony_and_as_a_state;_or,_One_of_the_original_thirteen;_(1904)_(14595621568)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cs typeface="Calibri Light"/>
              </a:rPr>
              <a:t>WILLIAM BRADFORD</a:t>
            </a:r>
            <a:endParaRPr 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71E6BC-ECA1-41C4-885A-A9AD8CFC9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558" r="25778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D52D75-7637-46C4-B6D5-0D4D3BA67D69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66B422D0-B408-4D52-85D9-89CFEE9B7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928" r="16155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9AC63A-4FD1-4478-94CE-7534140F780F}"/>
              </a:ext>
            </a:extLst>
          </p:cNvPr>
          <p:cNvSpPr txBox="1"/>
          <p:nvPr/>
        </p:nvSpPr>
        <p:spPr>
          <a:xfrm>
            <a:off x="6801435" y="2871982"/>
            <a:ext cx="4819951" cy="31816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characteristics can be taken from the </a:t>
            </a:r>
            <a:r>
              <a:rPr lang="en-US" sz="3200" i="1" dirty="0"/>
              <a:t>Mayflower Compact</a:t>
            </a:r>
            <a:r>
              <a:rPr lang="en-US" sz="3200" dirty="0"/>
              <a:t> that connects it to our present document, the United States Constitution?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3BB4B-301B-49F7-9C9C-280E90AAA1CF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93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82829E1-5966-4F35-BB90-5E39A630B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49" b="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9B57BD-7833-44DD-A7D3-85B6A41BB141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The documents let the people create just and equal laws for everyone to obey.</a:t>
            </a:r>
            <a:endParaRPr lang="en-US" sz="3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69A06-A6E7-46EE-88B6-5869C0C531C4}"/>
              </a:ext>
            </a:extLst>
          </p:cNvPr>
          <p:cNvSpPr txBox="1"/>
          <p:nvPr/>
        </p:nvSpPr>
        <p:spPr>
          <a:xfrm>
            <a:off x="9547444" y="4423447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0E7A9-F04B-42EE-A2A1-33564BDDD44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49509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outdoor, wooden, sky, tree&#10;&#10;Description automatically generated">
            <a:extLst>
              <a:ext uri="{FF2B5EF4-FFF2-40B4-BE49-F238E27FC236}">
                <a16:creationId xmlns:a16="http://schemas.microsoft.com/office/drawing/2014/main" id="{045ED2DE-51D5-468C-82AA-1421CE575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298" t="490" b="860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0A529-236F-404F-9F67-DCD3AE79F8C3}"/>
              </a:ext>
            </a:extLst>
          </p:cNvPr>
          <p:cNvSpPr txBox="1"/>
          <p:nvPr/>
        </p:nvSpPr>
        <p:spPr>
          <a:xfrm>
            <a:off x="8424622" y="259526"/>
            <a:ext cx="3410152" cy="56657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Of Plymouth Plantation</a:t>
            </a:r>
            <a:endParaRPr lang="en-US" sz="2800" b="1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/>
              <a:t>Of Plymouth Plantation</a:t>
            </a:r>
            <a:r>
              <a:rPr lang="en-US" sz="2800" dirty="0"/>
              <a:t> provides its readers with first-hand information about the </a:t>
            </a:r>
            <a:r>
              <a:rPr lang="en-US" sz="2800" i="1" dirty="0"/>
              <a:t>Mayflower </a:t>
            </a:r>
            <a:r>
              <a:rPr lang="en-US" sz="2800" dirty="0"/>
              <a:t>voyage, the Plymouth Colony, Indian friends and foes, and explorations.</a:t>
            </a:r>
            <a:endParaRPr lang="en-US" sz="28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Read an excerpt from </a:t>
            </a:r>
            <a:r>
              <a:rPr lang="en-US" sz="2800" i="1" dirty="0"/>
              <a:t>Of Plymouth Plantation.</a:t>
            </a:r>
            <a:endParaRPr lang="en-US" sz="2800" i="1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Of Plymouth Plantation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E8E0E-B256-4DA9-B43B-E7012A9D3E6D}"/>
              </a:ext>
            </a:extLst>
          </p:cNvPr>
          <p:cNvSpPr txBox="1"/>
          <p:nvPr/>
        </p:nvSpPr>
        <p:spPr>
          <a:xfrm>
            <a:off x="6347044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74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E9DC21-6B8F-4609-90AE-9EFF95C573D9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latin typeface="+mj-lt"/>
                <a:ea typeface="+mj-ea"/>
                <a:cs typeface="+mj-cs"/>
              </a:rPr>
              <a:t>What hardships did the Pilgrims endure?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 descr="A picture containing text, person, book, clothes&#10;&#10;Description automatically generated">
            <a:extLst>
              <a:ext uri="{FF2B5EF4-FFF2-40B4-BE49-F238E27FC236}">
                <a16:creationId xmlns:a16="http://schemas.microsoft.com/office/drawing/2014/main" id="{8F3144BA-5FD6-414F-85AE-616CDF189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112" r="2078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CE076-73BA-449D-A761-030D02194104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890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snow, tree, outdoor, nature&#10;&#10;Description automatically generated">
            <a:extLst>
              <a:ext uri="{FF2B5EF4-FFF2-40B4-BE49-F238E27FC236}">
                <a16:creationId xmlns:a16="http://schemas.microsoft.com/office/drawing/2014/main" id="{B797A75C-30C8-40A3-9BFE-49C20F8C77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69" r="15735" b="-2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E42756-B9F0-4337-9896-02B64A639418}"/>
              </a:ext>
            </a:extLst>
          </p:cNvPr>
          <p:cNvSpPr txBox="1"/>
          <p:nvPr/>
        </p:nvSpPr>
        <p:spPr>
          <a:xfrm>
            <a:off x="6801435" y="2871982"/>
            <a:ext cx="4819951" cy="31816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Half of their company died because of the harsh winter and scurvy.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65788-9498-47FD-B021-3E827EDE8DEB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094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12CDDB8-5C58-4C68-9872-E5BD2F999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154" r="2" b="2822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AA3F6C-5853-4B26-BDC5-D8145937A674}"/>
              </a:ext>
            </a:extLst>
          </p:cNvPr>
          <p:cNvSpPr txBox="1"/>
          <p:nvPr/>
        </p:nvSpPr>
        <p:spPr>
          <a:xfrm>
            <a:off x="-5750" y="195532"/>
            <a:ext cx="2743200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How were the early relations between the Pilgrims and the Indians?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FC859-987D-433D-A89D-D9C26870B375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14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A picture containing text, linedrawing, clipart&#10;&#10;Description automatically generated">
            <a:extLst>
              <a:ext uri="{FF2B5EF4-FFF2-40B4-BE49-F238E27FC236}">
                <a16:creationId xmlns:a16="http://schemas.microsoft.com/office/drawing/2014/main" id="{4D2CCA3B-D1C0-43F8-A718-A06881FA0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71" r="7020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260979-F409-47A2-AAC6-EDC4BD9AED44}"/>
              </a:ext>
            </a:extLst>
          </p:cNvPr>
          <p:cNvSpPr txBox="1"/>
          <p:nvPr/>
        </p:nvSpPr>
        <p:spPr>
          <a:xfrm>
            <a:off x="6234329" y="2279018"/>
            <a:ext cx="5314543" cy="3375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The Indians would steal their tools; then Samoset and Squanto spoke to them, brought their tools back, and made friends.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B67EC-CD2D-43FD-9BAA-1F29A2949920}"/>
              </a:ext>
            </a:extLst>
          </p:cNvPr>
          <p:cNvSpPr txBox="1"/>
          <p:nvPr/>
        </p:nvSpPr>
        <p:spPr>
          <a:xfrm>
            <a:off x="9870531" y="665794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996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Winter Evening Free Stock Photo - Public Domain Pictures">
            <a:extLst>
              <a:ext uri="{FF2B5EF4-FFF2-40B4-BE49-F238E27FC236}">
                <a16:creationId xmlns:a16="http://schemas.microsoft.com/office/drawing/2014/main" id="{CC4EA646-3D01-4088-8D04-C34DA4C2C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3263" r="1473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7C0FD2-2EAA-483C-9E5F-3C845370B1AC}"/>
              </a:ext>
            </a:extLst>
          </p:cNvPr>
          <p:cNvSpPr txBox="1"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Why did so many people die during the winter of 1621?</a:t>
            </a:r>
          </a:p>
        </p:txBody>
      </p:sp>
    </p:spTree>
    <p:extLst>
      <p:ext uri="{BB962C8B-B14F-4D97-AF65-F5344CB8AC3E}">
        <p14:creationId xmlns:p14="http://schemas.microsoft.com/office/powerpoint/2010/main" val="318703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BE250-E33A-405A-B986-1E418842B9E3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They weren't prepared for the harsh conditions of the weather and lack of food.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A picture containing indoor, basement, wood, dirty&#10;&#10;Description automatically generated">
            <a:extLst>
              <a:ext uri="{FF2B5EF4-FFF2-40B4-BE49-F238E27FC236}">
                <a16:creationId xmlns:a16="http://schemas.microsoft.com/office/drawing/2014/main" id="{79B2ED4E-5AAC-4528-8A13-3FC625423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158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47597-F9B3-47D7-BBA4-1649A869E2F2}"/>
              </a:ext>
            </a:extLst>
          </p:cNvPr>
          <p:cNvSpPr txBox="1"/>
          <p:nvPr/>
        </p:nvSpPr>
        <p:spPr>
          <a:xfrm>
            <a:off x="9851296" y="6657945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81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F84832-FF41-4307-B958-B482BBE4A493}"/>
              </a:ext>
            </a:extLst>
          </p:cNvPr>
          <p:cNvSpPr txBox="1"/>
          <p:nvPr/>
        </p:nvSpPr>
        <p:spPr>
          <a:xfrm>
            <a:off x="2165569" y="1956816"/>
            <a:ext cx="7860863" cy="40248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Why do you think Bradford wrote this mostly in 3rd person point of view?</a:t>
            </a:r>
          </a:p>
        </p:txBody>
      </p:sp>
    </p:spTree>
    <p:extLst>
      <p:ext uri="{BB962C8B-B14F-4D97-AF65-F5344CB8AC3E}">
        <p14:creationId xmlns:p14="http://schemas.microsoft.com/office/powerpoint/2010/main" val="2911253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5ACDD-AB3C-4826-86D6-F9B0544F5507}"/>
              </a:ext>
            </a:extLst>
          </p:cNvPr>
          <p:cNvSpPr txBox="1"/>
          <p:nvPr/>
        </p:nvSpPr>
        <p:spPr>
          <a:xfrm>
            <a:off x="2165569" y="705986"/>
            <a:ext cx="7860863" cy="527571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The Governor of Plymouth</a:t>
            </a:r>
            <a:endParaRPr lang="en-US" sz="3200" b="1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William Bradford was one of the </a:t>
            </a:r>
            <a:r>
              <a:rPr lang="en-US" sz="3200" b="1" dirty="0"/>
              <a:t>Pilgrims</a:t>
            </a:r>
            <a:r>
              <a:rPr lang="en-US" sz="3200" dirty="0"/>
              <a:t> to arrive on the Mayflower to North America in 1620.</a:t>
            </a:r>
            <a:endParaRPr lang="en-US" sz="32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When Plymouth's first governor John Carver died, Bradford was elected unanimously. He served as governor of Plymouth for more than thirty years.</a:t>
            </a:r>
            <a:endParaRPr lang="en-US" sz="32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hlinkClick r:id="rId2"/>
              </a:rPr>
              <a:t>Bradford, William</a:t>
            </a:r>
            <a:endParaRPr lang="en-US" sz="3200" dirty="0">
              <a:cs typeface="Calibri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287753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person, indoor, person, suit&#10;&#10;Description automatically generated">
            <a:extLst>
              <a:ext uri="{FF2B5EF4-FFF2-40B4-BE49-F238E27FC236}">
                <a16:creationId xmlns:a16="http://schemas.microsoft.com/office/drawing/2014/main" id="{10803562-14B6-4790-B4F9-F1F9B743F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419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99146-D4F4-49E9-8B84-E153EBFB4519}"/>
              </a:ext>
            </a:extLst>
          </p:cNvPr>
          <p:cNvSpPr txBox="1"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Bradford may have wanted to place emphasis on the community rather than himself. However, he does use first person pronouns to indicate that he was one of the sick.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8F524-D89E-409E-AA70-55E958CFC359}"/>
              </a:ext>
            </a:extLst>
          </p:cNvPr>
          <p:cNvSpPr txBox="1"/>
          <p:nvPr/>
        </p:nvSpPr>
        <p:spPr>
          <a:xfrm>
            <a:off x="9870226" y="665794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2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8EC1DD-8A72-4E97-BD83-49858362A5BD}"/>
              </a:ext>
            </a:extLst>
          </p:cNvPr>
          <p:cNvSpPr txBox="1"/>
          <p:nvPr/>
        </p:nvSpPr>
        <p:spPr>
          <a:xfrm>
            <a:off x="1316966" y="3128513"/>
            <a:ext cx="686950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hlinkClick r:id="rId2"/>
              </a:rPr>
              <a:t>Open Active or Passive? in a new tab</a:t>
            </a:r>
            <a:endParaRPr lang="en-US" sz="280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</a:rPr>
              <a:t>This </a:t>
            </a:r>
            <a:r>
              <a:rPr lang="en-US" sz="2800" dirty="0">
                <a:ea typeface="+mn-lt"/>
                <a:cs typeface="+mn-lt"/>
                <a:hlinkClick r:id="rId3"/>
              </a:rPr>
              <a:t>fun exercise</a:t>
            </a:r>
            <a:r>
              <a:rPr lang="en-US" sz="2800" dirty="0">
                <a:ea typeface="+mn-lt"/>
                <a:cs typeface="+mn-lt"/>
              </a:rPr>
              <a:t> will help you recognize parallel structure.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1A518-C344-449F-A873-0B3C07AE599F}"/>
              </a:ext>
            </a:extLst>
          </p:cNvPr>
          <p:cNvSpPr txBox="1"/>
          <p:nvPr/>
        </p:nvSpPr>
        <p:spPr>
          <a:xfrm>
            <a:off x="1316966" y="655608"/>
            <a:ext cx="72145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hlinkClick r:id="rId4"/>
              </a:rPr>
              <a:t>Open Bradford's Writing in a new tab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71076-E41E-48C3-B470-C46FEADAC9ED}"/>
              </a:ext>
            </a:extLst>
          </p:cNvPr>
          <p:cNvSpPr txBox="1"/>
          <p:nvPr/>
        </p:nvSpPr>
        <p:spPr>
          <a:xfrm>
            <a:off x="1316966" y="1719532"/>
            <a:ext cx="58487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hlinkClick r:id="rId5"/>
              </a:rPr>
              <a:t>Open The New Colossus in a new tab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1833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C3837-B880-432B-9DF2-0C8E9A39672C}"/>
              </a:ext>
            </a:extLst>
          </p:cNvPr>
          <p:cNvSpPr txBox="1"/>
          <p:nvPr/>
        </p:nvSpPr>
        <p:spPr>
          <a:xfrm>
            <a:off x="643469" y="675924"/>
            <a:ext cx="9141100" cy="563043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It's Your Turn! are optional, fun activities related to the lesson.</a:t>
            </a:r>
            <a:endParaRPr lang="en-US" sz="2800" dirty="0"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Have you ever made a time capsule?</a:t>
            </a:r>
            <a:endParaRPr lang="en-US" sz="2800"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Well, here's your chance!</a:t>
            </a:r>
            <a:endParaRPr lang="en-US" sz="2800"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You can use a shoebox or a paper towel tube as your time capsule.</a:t>
            </a:r>
            <a:endParaRPr lang="en-US" sz="2800"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Find a recent picture of yourself; you may include your family, your friends, and/or your animals.</a:t>
            </a:r>
            <a:endParaRPr lang="en-US" sz="2800"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your own handwriting, write what is happening in the picture as well as the date that is was made.</a:t>
            </a:r>
            <a:endParaRPr lang="en-US" sz="2800"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Next, make a list of your likes and dislikes, your hopes and dreams, and anything else you may wish to include.</a:t>
            </a:r>
            <a:endParaRPr lang="en-US" sz="2800"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Now place everything in your time capsule and bury it. Don't dig it up until next year; it would be better if you could wait until graduation.</a:t>
            </a:r>
            <a:endParaRPr lang="en-US" sz="28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1045FF70-92AF-4A49-A8CA-EB18DDCA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072" y="675924"/>
            <a:ext cx="2466914" cy="19033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178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EA9CF38-B9DA-4540-A004-7B73849A9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3" r="-1" b="1108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13149E-A217-48C9-AAA1-A3E077DB5D35}"/>
              </a:ext>
            </a:extLst>
          </p:cNvPr>
          <p:cNvSpPr txBox="1"/>
          <p:nvPr/>
        </p:nvSpPr>
        <p:spPr>
          <a:xfrm>
            <a:off x="618063" y="3778620"/>
            <a:ext cx="9565028" cy="23275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The </a:t>
            </a:r>
            <a:r>
              <a:rPr lang="en-US" sz="3600" i="1" dirty="0"/>
              <a:t>Mayflower Compact</a:t>
            </a:r>
            <a:r>
              <a:rPr lang="en-US" sz="3600" dirty="0"/>
              <a:t> was an agreement that gave Pilgrims permission to stay together when they arrived in New England and provided for majority rule among settlers.</a:t>
            </a:r>
            <a:endParaRPr lang="en-US" sz="3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Read an excerpt from the </a:t>
            </a:r>
            <a:r>
              <a:rPr lang="en-US" sz="3600" i="1" dirty="0"/>
              <a:t>Mayflower Compact</a:t>
            </a:r>
            <a:r>
              <a:rPr lang="en-US" sz="3600" dirty="0"/>
              <a:t>.</a:t>
            </a:r>
            <a:endParaRPr lang="en-US" sz="3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hlinkClick r:id="rId4"/>
              </a:rPr>
              <a:t>Mayflower Compact</a:t>
            </a:r>
            <a:endParaRPr lang="en-US" sz="3600" dirty="0">
              <a:cs typeface="Calibri"/>
              <a:hlinkClick r:id="rId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AD170-F0B6-4CC0-BD6A-2CC200815041}"/>
              </a:ext>
            </a:extLst>
          </p:cNvPr>
          <p:cNvSpPr txBox="1"/>
          <p:nvPr/>
        </p:nvSpPr>
        <p:spPr>
          <a:xfrm>
            <a:off x="9867484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251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person, red, dressed, clothing&#10;&#10;Description automatically generated">
            <a:extLst>
              <a:ext uri="{FF2B5EF4-FFF2-40B4-BE49-F238E27FC236}">
                <a16:creationId xmlns:a16="http://schemas.microsoft.com/office/drawing/2014/main" id="{906A5BBA-9C48-4C92-89D6-5A1E1218F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305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A2AE1F-D1F6-49C5-BB8B-69777CE5B7C3}"/>
              </a:ext>
            </a:extLst>
          </p:cNvPr>
          <p:cNvSpPr txBox="1"/>
          <p:nvPr/>
        </p:nvSpPr>
        <p:spPr>
          <a:xfrm>
            <a:off x="5069940" y="2322576"/>
            <a:ext cx="6172200" cy="385876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King James granted them permission to settle further south near the Hudson River; however, they chose to stay where they landed. Forty-one of the 102 Pilgrims who came over on the Mayflower were known as </a:t>
            </a:r>
            <a:r>
              <a:rPr lang="en-US" sz="3600" b="1" dirty="0"/>
              <a:t>Separatists</a:t>
            </a:r>
            <a:r>
              <a:rPr lang="en-US" sz="36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7CD00-DE91-4AF4-8A59-D0740EFABE11}"/>
              </a:ext>
            </a:extLst>
          </p:cNvPr>
          <p:cNvSpPr txBox="1"/>
          <p:nvPr/>
        </p:nvSpPr>
        <p:spPr>
          <a:xfrm>
            <a:off x="2165979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219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7E9064C-9F5F-4D6A-8581-B0F495A3E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7568E-A11E-462D-85C9-EAC77098E211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latin typeface="+mj-lt"/>
                <a:ea typeface="+mj-ea"/>
                <a:cs typeface="+mj-cs"/>
              </a:rPr>
              <a:t>Read an excerpt from Bradford's memoir Of Plymouth Plantation about the Mayflower Compact.</a:t>
            </a:r>
            <a:br>
              <a:rPr lang="en-US" sz="2500">
                <a:latin typeface="+mj-lt"/>
                <a:ea typeface="+mj-ea"/>
                <a:cs typeface="+mj-cs"/>
              </a:rPr>
            </a:br>
            <a:r>
              <a:rPr lang="en-US" sz="2500">
                <a:latin typeface="+mj-lt"/>
                <a:ea typeface="+mj-ea"/>
                <a:cs typeface="+mj-cs"/>
                <a:hlinkClick r:id="rId4"/>
              </a:rPr>
              <a:t>The Mayflower Compact</a:t>
            </a:r>
            <a:endParaRPr lang="en-US" sz="2500"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E8A91D-8B71-4F70-8A23-A0130E537EAC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23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67ED9-677E-45E7-9269-7B5877ED4D5C}"/>
              </a:ext>
            </a:extLst>
          </p:cNvPr>
          <p:cNvSpPr txBox="1"/>
          <p:nvPr/>
        </p:nvSpPr>
        <p:spPr>
          <a:xfrm>
            <a:off x="784285" y="1967266"/>
            <a:ext cx="3275881" cy="254725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whom was the </a:t>
            </a:r>
            <a:r>
              <a:rPr lang="en-US" sz="31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Mayflower Compact</a:t>
            </a: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created?</a:t>
            </a:r>
          </a:p>
        </p:txBody>
      </p:sp>
      <p:pic>
        <p:nvPicPr>
          <p:cNvPr id="3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079B12C-347E-4073-A117-0F10D7D7D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0F478C-51E3-4AAC-A88D-345888DEF0BF}"/>
              </a:ext>
            </a:extLst>
          </p:cNvPr>
          <p:cNvSpPr txBox="1"/>
          <p:nvPr/>
        </p:nvSpPr>
        <p:spPr>
          <a:xfrm>
            <a:off x="9103498" y="5770543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98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water, outdoor, sky, beach&#10;&#10;Description automatically generated">
            <a:extLst>
              <a:ext uri="{FF2B5EF4-FFF2-40B4-BE49-F238E27FC236}">
                <a16:creationId xmlns:a16="http://schemas.microsoft.com/office/drawing/2014/main" id="{94D2D6BA-B334-4FB4-835C-0A281359E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128" b="864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7B4F81-7403-4E34-B8F4-AF59E4DB14B2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It was for the Pilgrims; it was their constitution in the New World.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FC065-218A-4B98-A7A7-6FA94D61A738}"/>
              </a:ext>
            </a:extLst>
          </p:cNvPr>
          <p:cNvSpPr txBox="1"/>
          <p:nvPr/>
        </p:nvSpPr>
        <p:spPr>
          <a:xfrm>
            <a:off x="9718245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38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9F4641-5677-486B-A4E6-34CC8C1DEC5C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latin typeface="+mj-lt"/>
                <a:ea typeface="+mj-ea"/>
                <a:cs typeface="+mj-cs"/>
              </a:rPr>
              <a:t>What do you think would have happened if the Pilgrims didn’t have the compact?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 descr="Embarkation of the Pilgrims. Pilgrim Hall, Plymouth, Mass ...">
            <a:extLst>
              <a:ext uri="{FF2B5EF4-FFF2-40B4-BE49-F238E27FC236}">
                <a16:creationId xmlns:a16="http://schemas.microsoft.com/office/drawing/2014/main" id="{750D0C70-BD41-4CC8-BDF5-7CB4A5A6A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39" r="20164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120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8CE378-D7B3-4EEA-9E43-2392A8DA01FF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They may have fought too much; therefore, the colony would crumble</a:t>
            </a:r>
            <a:endParaRPr lang="en-US" sz="3800"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 descr="A picture containing text, outdoor, water&#10;&#10;Description automatically generated">
            <a:extLst>
              <a:ext uri="{FF2B5EF4-FFF2-40B4-BE49-F238E27FC236}">
                <a16:creationId xmlns:a16="http://schemas.microsoft.com/office/drawing/2014/main" id="{9D9CEF68-3EB5-4E81-BFEE-921BFCFF5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514" r="930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789D4-8951-4FC1-B335-2FC4EF7D56C0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673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WILLIAM BRADFORD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BRAD</dc:title>
  <dc:creator/>
  <cp:lastModifiedBy/>
  <cp:revision>187</cp:revision>
  <dcterms:created xsi:type="dcterms:W3CDTF">2021-06-18T15:57:09Z</dcterms:created>
  <dcterms:modified xsi:type="dcterms:W3CDTF">2021-09-08T19:32:15Z</dcterms:modified>
</cp:coreProperties>
</file>